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5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32" y="16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474A6-B119-4F84-8137-A475970E1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9D65-D8D9-48C7-8AD8-97BE15BFB314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474A6-B119-4F84-8137-A475970E1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9D65-D8D9-48C7-8AD8-97BE15BFB314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474A6-B119-4F84-8137-A475970E1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9D65-D8D9-48C7-8AD8-97BE15BFB314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9D65-D8D9-48C7-8AD8-97BE15BFB314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474A6-B119-4F84-8137-A475970E1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9D65-D8D9-48C7-8AD8-97BE15BFB314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474A6-B119-4F84-8137-A475970E1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9D65-D8D9-48C7-8AD8-97BE15BFB314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474A6-B119-4F84-8137-A475970E1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9D65-D8D9-48C7-8AD8-97BE15BFB314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474A6-B119-4F84-8137-A475970E1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9D65-D8D9-48C7-8AD8-97BE15BFB314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474A6-B119-4F84-8137-A475970E1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9D65-D8D9-48C7-8AD8-97BE15BFB314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474A6-B119-4F84-8137-A475970E1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9D65-D8D9-48C7-8AD8-97BE15BFB314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474A6-B119-4F84-8137-A475970E1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C9D65-D8D9-48C7-8AD8-97BE15BFB314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7" name="Picture 7" descr="ELI-logo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4282" y="500042"/>
            <a:ext cx="100012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siglaINFLPR.gif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15338" y="285728"/>
            <a:ext cx="714380" cy="10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539750" y="1484313"/>
            <a:ext cx="8208963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Logo-ELI-NP.gif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142976" y="6338118"/>
            <a:ext cx="3717056" cy="400915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5436096" y="6381328"/>
            <a:ext cx="34953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i="1" dirty="0" smtClean="0"/>
              <a:t>ELI-NP The</a:t>
            </a:r>
            <a:r>
              <a:rPr lang="en-US" sz="1200" b="0" i="1" baseline="0" dirty="0" smtClean="0"/>
              <a:t> Way Ahead-</a:t>
            </a:r>
            <a:r>
              <a:rPr lang="en-US" sz="1200" b="0" i="1" dirty="0" smtClean="0"/>
              <a:t>Workshop</a:t>
            </a:r>
            <a:r>
              <a:rPr lang="en-US" sz="1200" b="0" i="1" baseline="0" dirty="0" smtClean="0"/>
              <a:t> </a:t>
            </a:r>
            <a:r>
              <a:rPr lang="en-US" sz="1200" b="0" i="1" baseline="0" dirty="0" smtClean="0"/>
              <a:t>March 10-11, 2011</a:t>
            </a:r>
            <a:endParaRPr lang="en-US" sz="1200" b="0" i="1" dirty="0"/>
          </a:p>
        </p:txBody>
      </p:sp>
      <p:pic>
        <p:nvPicPr>
          <p:cNvPr id="19" name="Picture 18" descr="logo_ifin-hh.gif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5720" y="6445038"/>
            <a:ext cx="541864" cy="3034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572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400" dirty="0" smtClean="0"/>
              <a:t>Vacuum System for Beam Transport</a:t>
            </a:r>
          </a:p>
        </p:txBody>
      </p:sp>
      <p:sp>
        <p:nvSpPr>
          <p:cNvPr id="13315" name="Subtitle 2"/>
          <p:cNvSpPr>
            <a:spLocks noGrp="1"/>
          </p:cNvSpPr>
          <p:nvPr>
            <p:ph idx="1"/>
          </p:nvPr>
        </p:nvSpPr>
        <p:spPr>
          <a:xfrm>
            <a:off x="285720" y="2571744"/>
            <a:ext cx="8507412" cy="1071563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zh-CN" sz="2800" dirty="0" smtClean="0"/>
              <a:t>Catalin M. </a:t>
            </a:r>
            <a:r>
              <a:rPr lang="en-US" altLang="zh-CN" sz="2800" dirty="0" err="1" smtClean="0"/>
              <a:t>Ticos</a:t>
            </a:r>
            <a:endParaRPr lang="en-US" altLang="zh-CN" sz="2800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i="1" dirty="0" smtClean="0"/>
              <a:t>National Institute for Lasers, Plasma and Radiation Physics (INFLPR),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i="1" dirty="0" smtClean="0"/>
              <a:t>077125 Bucharest, Romania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13316" name="Picture 9" descr="M4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571876"/>
            <a:ext cx="3487612" cy="2183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785818"/>
          </a:xfrm>
        </p:spPr>
        <p:txBody>
          <a:bodyPr>
            <a:noAutofit/>
          </a:bodyPr>
          <a:lstStyle/>
          <a:p>
            <a:r>
              <a:rPr lang="en-US" sz="2800" kern="0" dirty="0" smtClean="0"/>
              <a:t>Engineering issues related to beam delivery to target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556792"/>
            <a:ext cx="8858280" cy="4464496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Motivation: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Identify engineering issues related to beam propagation in vacuum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Steps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1. generation of PW laser beam (in compressor)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2. transport of PW laser beam to target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Peculiarities: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Max beam diam. 90 cm, large and heavy optics/vacuum compatible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Transport over large distances (~30m) with little </a:t>
            </a:r>
            <a:r>
              <a:rPr lang="en-US" sz="2400" dirty="0" smtClean="0">
                <a:solidFill>
                  <a:schemeClr val="tx1"/>
                </a:solidFill>
              </a:rPr>
              <a:t>distortions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!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Large beams </a:t>
            </a:r>
            <a:r>
              <a:rPr lang="en-US" sz="3600" dirty="0" smtClean="0"/>
              <a:t>are </a:t>
            </a:r>
            <a:r>
              <a:rPr lang="en-US" sz="3600" dirty="0" smtClean="0"/>
              <a:t>in vacuum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Challenge:</a:t>
            </a:r>
          </a:p>
          <a:p>
            <a:pPr>
              <a:buNone/>
            </a:pPr>
            <a:r>
              <a:rPr lang="en-US" sz="2000" dirty="0" smtClean="0"/>
              <a:t>Lasers and target areas on 2 </a:t>
            </a:r>
            <a:r>
              <a:rPr lang="en-US" sz="2000" i="1" dirty="0" smtClean="0"/>
              <a:t>different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concrete floors</a:t>
            </a:r>
            <a:r>
              <a:rPr lang="en-US" sz="2000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Both floors are supported by a </a:t>
            </a:r>
          </a:p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number of springs</a:t>
            </a:r>
          </a:p>
          <a:p>
            <a:pPr>
              <a:buNone/>
            </a:pPr>
            <a:endParaRPr lang="en-US" sz="2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000" dirty="0" smtClean="0">
                <a:sym typeface="Symbol"/>
              </a:rPr>
              <a:t>m to mm </a:t>
            </a:r>
            <a:r>
              <a:rPr lang="en-US" sz="2000" dirty="0" smtClean="0">
                <a:sym typeface="Wingdings" pitchFamily="2" charset="2"/>
              </a:rPr>
              <a:t>displacement within beam line</a:t>
            </a:r>
          </a:p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mechanical stress</a:t>
            </a:r>
          </a:p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 optical misalignment</a:t>
            </a:r>
            <a:endParaRPr lang="en-US" sz="20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/>
          </a:p>
        </p:txBody>
      </p:sp>
      <p:pic>
        <p:nvPicPr>
          <p:cNvPr id="4" name="Picture 7" descr="schita_2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509680" y="1142984"/>
            <a:ext cx="4634320" cy="500379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214942" y="3286124"/>
            <a:ext cx="571504" cy="571504"/>
          </a:xfrm>
          <a:prstGeom prst="ellipse">
            <a:avLst/>
          </a:prstGeom>
          <a:solidFill>
            <a:srgbClr val="FFFF00">
              <a:alpha val="25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5394331" y="3963991"/>
            <a:ext cx="21431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000760" y="3286124"/>
            <a:ext cx="571504" cy="571504"/>
          </a:xfrm>
          <a:prstGeom prst="ellipse">
            <a:avLst/>
          </a:prstGeom>
          <a:solidFill>
            <a:srgbClr val="FFFF00">
              <a:alpha val="25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6394463" y="3892553"/>
            <a:ext cx="21431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90011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	Required: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10</a:t>
            </a:r>
            <a:r>
              <a:rPr lang="en-US" sz="2200" baseline="30000" dirty="0" smtClean="0"/>
              <a:t>-5</a:t>
            </a:r>
            <a:r>
              <a:rPr lang="en-US" sz="2200" dirty="0" smtClean="0"/>
              <a:t> - 10</a:t>
            </a:r>
            <a:r>
              <a:rPr lang="en-US" sz="2200" baseline="30000" dirty="0" smtClean="0"/>
              <a:t>-6</a:t>
            </a:r>
            <a:r>
              <a:rPr lang="en-US" sz="2200" dirty="0" smtClean="0"/>
              <a:t> </a:t>
            </a:r>
            <a:r>
              <a:rPr lang="en-US" sz="2200" dirty="0" err="1" smtClean="0"/>
              <a:t>torr</a:t>
            </a:r>
            <a:r>
              <a:rPr lang="en-US" sz="2200" dirty="0" smtClean="0"/>
              <a:t> vacuum in </a:t>
            </a:r>
            <a:r>
              <a:rPr lang="en-US" sz="2200" dirty="0" smtClean="0"/>
              <a:t>beam pipes/compressors/chambers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Low (or no) vibrations along the beam line and at target chambers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smtClean="0"/>
              <a:t>Cooling of </a:t>
            </a:r>
            <a:r>
              <a:rPr lang="en-US" sz="2200" dirty="0" smtClean="0"/>
              <a:t>pumps (pipes /target chamber as well?)</a:t>
            </a:r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>
              <a:buNone/>
            </a:pPr>
            <a:r>
              <a:rPr lang="en-US" sz="2200" dirty="0" smtClean="0"/>
              <a:t>	Needed:</a:t>
            </a:r>
          </a:p>
          <a:p>
            <a:r>
              <a:rPr lang="en-US" sz="2200" dirty="0" smtClean="0"/>
              <a:t>P</a:t>
            </a:r>
            <a:r>
              <a:rPr lang="en-US" sz="2200" dirty="0" smtClean="0"/>
              <a:t>roper </a:t>
            </a:r>
            <a:r>
              <a:rPr lang="en-US" sz="2200" dirty="0" smtClean="0"/>
              <a:t>vacuum system with integrated remote controls</a:t>
            </a:r>
          </a:p>
          <a:p>
            <a:pPr>
              <a:buNone/>
            </a:pPr>
            <a:r>
              <a:rPr lang="en-US" sz="2200" dirty="0" smtClean="0"/>
              <a:t>	(pumps, gauges, valves, gas containers, filters, </a:t>
            </a:r>
            <a:r>
              <a:rPr lang="en-US" sz="2200" dirty="0" smtClean="0"/>
              <a:t>exhausts, etc)</a:t>
            </a:r>
            <a:endParaRPr lang="en-US" sz="2200" dirty="0" smtClean="0"/>
          </a:p>
          <a:p>
            <a:r>
              <a:rPr lang="en-US" sz="2200" dirty="0" smtClean="0"/>
              <a:t>R</a:t>
            </a:r>
            <a:r>
              <a:rPr lang="en-US" sz="2200" dirty="0" smtClean="0"/>
              <a:t>educe </a:t>
            </a:r>
            <a:r>
              <a:rPr lang="en-US" sz="2200" dirty="0" smtClean="0"/>
              <a:t>vibrations from mechanical/turbo pumps to </a:t>
            </a:r>
            <a:r>
              <a:rPr lang="en-US" sz="2200" dirty="0" smtClean="0"/>
              <a:t>pipes/compressor/ chamber</a:t>
            </a:r>
            <a:endParaRPr lang="en-US" sz="2200" dirty="0" smtClean="0"/>
          </a:p>
          <a:p>
            <a:r>
              <a:rPr lang="en-US" sz="2200" dirty="0" smtClean="0"/>
              <a:t>Water/air </a:t>
            </a:r>
            <a:r>
              <a:rPr lang="en-US" sz="2200" dirty="0" smtClean="0"/>
              <a:t>cooling system for pumps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Vibration/stability issues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Large weight </a:t>
            </a:r>
            <a:r>
              <a:rPr lang="en-US" sz="2400" dirty="0" smtClean="0"/>
              <a:t>on floor can cause tilting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To estimate mass we need to identify thickness and type of material for compressor/target chamber/piping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e.g. Al large target chamber 3 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Same SS target chamber can have 9 t (</a:t>
            </a:r>
            <a:r>
              <a:rPr lang="el-GR" sz="2400" dirty="0" smtClean="0"/>
              <a:t>ρ</a:t>
            </a:r>
            <a:r>
              <a:rPr lang="en-US" sz="2400" baseline="-25000" dirty="0" smtClean="0"/>
              <a:t>SS</a:t>
            </a:r>
            <a:r>
              <a:rPr lang="en-US" sz="2400" dirty="0" smtClean="0"/>
              <a:t>/</a:t>
            </a:r>
            <a:r>
              <a:rPr lang="el-GR" sz="2400" dirty="0" smtClean="0"/>
              <a:t>ρ</a:t>
            </a:r>
            <a:r>
              <a:rPr lang="en-US" sz="2400" baseline="-25000" dirty="0" smtClean="0"/>
              <a:t>Al</a:t>
            </a:r>
            <a:r>
              <a:rPr lang="en-US" sz="2400" dirty="0" smtClean="0"/>
              <a:t> =8/2.7)</a:t>
            </a:r>
            <a:endParaRPr lang="en-US" sz="24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892975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For Ø90 cm pipe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smtClean="0"/>
              <a:t>every 2 to 5m a </a:t>
            </a:r>
            <a:r>
              <a:rPr lang="en-US" sz="2200" dirty="0" err="1" smtClean="0"/>
              <a:t>turbo+roughing</a:t>
            </a:r>
            <a:r>
              <a:rPr lang="en-US" sz="2200" dirty="0" smtClean="0"/>
              <a:t> system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Roughing (mechanical): atm. to 10</a:t>
            </a:r>
            <a:r>
              <a:rPr lang="en-US" sz="2200" baseline="30000" dirty="0" smtClean="0"/>
              <a:t>-2 </a:t>
            </a:r>
            <a:r>
              <a:rPr lang="en-US" sz="2200" dirty="0" err="1" smtClean="0"/>
              <a:t>torr</a:t>
            </a:r>
            <a:r>
              <a:rPr lang="en-US" sz="2200" dirty="0" smtClean="0"/>
              <a:t>; turbo: 10</a:t>
            </a:r>
            <a:r>
              <a:rPr lang="en-US" sz="2200" baseline="30000" dirty="0" smtClean="0"/>
              <a:t>-2 </a:t>
            </a:r>
            <a:r>
              <a:rPr lang="en-US" sz="2200" dirty="0" smtClean="0"/>
              <a:t>to 10</a:t>
            </a:r>
            <a:r>
              <a:rPr lang="en-US" sz="2200" baseline="30000" dirty="0" smtClean="0"/>
              <a:t>-6 </a:t>
            </a:r>
            <a:r>
              <a:rPr lang="en-US" sz="2200" dirty="0" err="1" smtClean="0"/>
              <a:t>torr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Vacuum line segmented with pneumatically operated gate valves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Cryogenic pumps on compressor and target chambers (~10</a:t>
            </a:r>
            <a:r>
              <a:rPr lang="en-US" sz="2200" baseline="30000" dirty="0" smtClean="0"/>
              <a:t>4</a:t>
            </a:r>
            <a:r>
              <a:rPr lang="en-US" sz="2200" dirty="0" smtClean="0"/>
              <a:t> l/s)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Backup system on compressor/target chambers based on </a:t>
            </a:r>
            <a:r>
              <a:rPr lang="en-US" sz="2200" dirty="0" err="1" smtClean="0"/>
              <a:t>turbopumps</a:t>
            </a:r>
            <a:r>
              <a:rPr lang="en-US" sz="2200" dirty="0" smtClean="0"/>
              <a:t> (repair or regeneration of </a:t>
            </a:r>
            <a:r>
              <a:rPr lang="en-US" sz="2200" dirty="0" err="1" smtClean="0"/>
              <a:t>cryopumps</a:t>
            </a:r>
            <a:r>
              <a:rPr lang="en-US" sz="22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Vibrations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Laser interferometer for measuring the micro-motion between the 2 floors (laser and experimental areas) &amp; for alignment of large optics</a:t>
            </a:r>
          </a:p>
          <a:p>
            <a:r>
              <a:rPr lang="en-US" sz="2400" dirty="0" smtClean="0"/>
              <a:t>Large bellows in the beam line </a:t>
            </a:r>
          </a:p>
          <a:p>
            <a:r>
              <a:rPr lang="en-US" sz="2400" dirty="0" smtClean="0"/>
              <a:t>Special stands for roughing pumps (w. </a:t>
            </a:r>
            <a:r>
              <a:rPr lang="en-US" sz="2400" dirty="0" smtClean="0"/>
              <a:t>damping springs)</a:t>
            </a:r>
            <a:endParaRPr lang="en-US" sz="2400" dirty="0" smtClean="0"/>
          </a:p>
          <a:p>
            <a:r>
              <a:rPr lang="en-US" sz="2400" dirty="0" smtClean="0"/>
              <a:t>Special supports for target chambers (based on polymer layers)</a:t>
            </a:r>
          </a:p>
          <a:p>
            <a:r>
              <a:rPr lang="en-US" sz="2400" dirty="0" err="1" smtClean="0"/>
              <a:t>Cryopumps</a:t>
            </a:r>
            <a:r>
              <a:rPr lang="en-US" sz="2400" dirty="0" smtClean="0"/>
              <a:t> instead of turbo pumps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Large flanges with windows, also </a:t>
            </a:r>
            <a:r>
              <a:rPr lang="en-US" sz="2400" dirty="0" smtClean="0"/>
              <a:t>large </a:t>
            </a:r>
            <a:r>
              <a:rPr lang="en-US" sz="2400" dirty="0" smtClean="0"/>
              <a:t>viewing windows on compressor/target chamber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Filters on exhausts for containing nuclear debris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Separate vacuum pumps for Target </a:t>
            </a:r>
            <a:r>
              <a:rPr lang="en-US" sz="2400" dirty="0" err="1" smtClean="0"/>
              <a:t>Positioner</a:t>
            </a:r>
            <a:r>
              <a:rPr lang="en-US" sz="2400" dirty="0" smtClean="0"/>
              <a:t> System, or instrument manipulator (</a:t>
            </a:r>
            <a:r>
              <a:rPr lang="en-US" sz="2400" dirty="0" err="1" smtClean="0"/>
              <a:t>eg</a:t>
            </a:r>
            <a:r>
              <a:rPr lang="en-US" sz="2400" dirty="0" smtClean="0"/>
              <a:t>. TIM at LANL)etc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Conclusions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Prerequisite for a good design is to identify </a:t>
            </a:r>
            <a:r>
              <a:rPr lang="en-US" sz="2400" dirty="0" smtClean="0"/>
              <a:t>and set the system parameters</a:t>
            </a:r>
            <a:endParaRPr lang="en-US" sz="2400" dirty="0" smtClean="0"/>
          </a:p>
          <a:p>
            <a:r>
              <a:rPr lang="en-US" sz="2400" dirty="0" smtClean="0"/>
              <a:t>Tight collaboration with laser and civil engineering groups</a:t>
            </a:r>
          </a:p>
          <a:p>
            <a:r>
              <a:rPr lang="en-US" sz="2400" dirty="0" smtClean="0"/>
              <a:t>Learn from the experience of other facilities worldwide</a:t>
            </a:r>
          </a:p>
          <a:p>
            <a:r>
              <a:rPr lang="en-US" sz="2400" dirty="0" smtClean="0"/>
              <a:t>Work closely with companies to deliver the right solution </a:t>
            </a:r>
          </a:p>
          <a:p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Thank you!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385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Vacuum System for Beam Transport</vt:lpstr>
      <vt:lpstr>Engineering issues related to beam delivery to target</vt:lpstr>
      <vt:lpstr>Large beams are in vacuum  </vt:lpstr>
      <vt:lpstr>Main issues</vt:lpstr>
      <vt:lpstr>Vibration/stability issues (2)</vt:lpstr>
      <vt:lpstr>Vacuum solutions</vt:lpstr>
      <vt:lpstr>Vibrations solutions</vt:lpstr>
      <vt:lpstr>Other issues</vt:lpstr>
      <vt:lpstr>Conclusions</vt:lpstr>
    </vt:vector>
  </TitlesOfParts>
  <Company>Unknown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Transport in Vacuum</dc:title>
  <dc:creator>Catalin M Ticos</dc:creator>
  <cp:lastModifiedBy>Albert Newton</cp:lastModifiedBy>
  <cp:revision>231</cp:revision>
  <dcterms:created xsi:type="dcterms:W3CDTF">2011-02-24T10:13:36Z</dcterms:created>
  <dcterms:modified xsi:type="dcterms:W3CDTF">2011-03-10T22:51:16Z</dcterms:modified>
</cp:coreProperties>
</file>